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80" r:id="rId5"/>
    <p:sldId id="261" r:id="rId6"/>
    <p:sldId id="263" r:id="rId7"/>
    <p:sldId id="265" r:id="rId8"/>
    <p:sldId id="278" r:id="rId9"/>
    <p:sldId id="267" r:id="rId10"/>
    <p:sldId id="282" r:id="rId11"/>
    <p:sldId id="270" r:id="rId12"/>
    <p:sldId id="272" r:id="rId13"/>
    <p:sldId id="275" r:id="rId14"/>
    <p:sldId id="276" r:id="rId15"/>
    <p:sldId id="283" r:id="rId16"/>
    <p:sldId id="285" r:id="rId17"/>
    <p:sldId id="286" r:id="rId18"/>
    <p:sldId id="287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D7679-EEC1-47C2-B21E-FFC1EB36062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9D82-2605-4853-BED8-675096ED80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64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pendns.com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608512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213285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Безопасность в </a:t>
            </a:r>
            <a:r>
              <a:rPr lang="ru-RU" sz="4800" smtClean="0">
                <a:solidFill>
                  <a:srgbClr val="00B0F0"/>
                </a:solidFill>
              </a:rPr>
              <a:t>сети Интернет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6021288"/>
            <a:ext cx="4441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Сорокин О.В.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читель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инфоматики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27984" cy="6597352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smtClean="0"/>
              <a:t>Также </a:t>
            </a:r>
            <a:r>
              <a:rPr lang="ru-RU" sz="3400" b="1" dirty="0" smtClean="0"/>
              <a:t>не меньшую опасность несет излишняя наивность</a:t>
            </a:r>
            <a:r>
              <a:rPr lang="ru-RU" sz="3400" dirty="0" smtClean="0"/>
              <a:t> и </a:t>
            </a:r>
            <a:r>
              <a:rPr lang="ru-RU" sz="3400" b="1" dirty="0" smtClean="0"/>
              <a:t>доверчивость</a:t>
            </a:r>
            <a:r>
              <a:rPr lang="ru-RU" sz="3400" dirty="0" smtClean="0"/>
              <a:t> детей. Например, недавно в семье появился достаточно дорогой моноблок или телевизор, ребёнок непременно обрадуется и захочет поделиться этой новостью с друзьями и знакомыми в социальной сети. Он легко может на радостях разместить </a:t>
            </a:r>
            <a:r>
              <a:rPr lang="ru-RU" sz="3400" dirty="0" err="1" smtClean="0"/>
              <a:t>Вконтакте</a:t>
            </a:r>
            <a:r>
              <a:rPr lang="ru-RU" sz="3400" dirty="0" smtClean="0"/>
              <a:t> фотографии дорогой покупки, написав при этом в исходных данных профиля свой домашний адрес и похвастаться, в дополнение ко всему прочему, предстоящей поездкой всей семьи на отдых в санаторий. Чем это грозит, понимает абсолютно любой взрослый человек, но далеко не каждый ребёнок.</a:t>
            </a:r>
          </a:p>
          <a:p>
            <a:r>
              <a:rPr lang="ru-RU" sz="3400" dirty="0" smtClean="0"/>
              <a:t>Казалось бы, проще всего до определённого возраста вообще не стоит пускать ребёнка в интернет, заодно заблокировав передачу данных в его телефоне. Однако, так поступать нельзя. Ведь подобным поступком Вы автоматически уменьшаете конкурентоспособность своего ребёнка в борьбе за место во взрослой жизни, которая сегодня начинается намного раньше, чем у его родителей. Помимо хакеров, маньяков и воров в интернете находится огромное количество полезной и актуальной информации (больше чем в любой библиотеке). К примеру, доклад или реферат ребёнок может написать гораздо быстрее и эффективнее, чем переписывать текст в читальном зале библиотеки. Помимо этого, в интернете можно найти практически любой учебник или пособие по школьной программе.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258816" cy="6166285"/>
          </a:xfrm>
        </p:spPr>
        <p:txBody>
          <a:bodyPr>
            <a:noAutofit/>
          </a:bodyPr>
          <a:lstStyle/>
          <a:p>
            <a:r>
              <a:rPr lang="ru-RU" sz="1400" dirty="0" smtClean="0"/>
              <a:t>А, к примеру, если взять целую группу полезных ресурсов, таких как – </a:t>
            </a:r>
            <a:r>
              <a:rPr lang="ru-RU" sz="1400" dirty="0" err="1" smtClean="0"/>
              <a:t>Грамота.ру</a:t>
            </a:r>
            <a:r>
              <a:rPr lang="ru-RU" sz="1400" dirty="0" smtClean="0"/>
              <a:t> или «</a:t>
            </a:r>
            <a:r>
              <a:rPr lang="ru-RU" sz="1400" dirty="0" err="1" smtClean="0"/>
              <a:t>Википедия</a:t>
            </a:r>
            <a:r>
              <a:rPr lang="ru-RU" sz="1400" dirty="0" smtClean="0"/>
              <a:t>». Посещение этих сайтов намного полезнее для ребёнка, чем решение однотипных школьных задач. Понятно, что не каждый ребёнок будет часами сидеть на этих </a:t>
            </a:r>
            <a:r>
              <a:rPr lang="ru-RU" sz="1400" dirty="0" err="1" smtClean="0"/>
              <a:t>интернет-ресурсах</a:t>
            </a:r>
            <a:r>
              <a:rPr lang="ru-RU" sz="1400" dirty="0" smtClean="0"/>
              <a:t> по доброй воле, но, когда ему придется выполнять домашнее задание или готовится к публичным выступлениям, их помощь будет просто незаменима!</a:t>
            </a:r>
          </a:p>
          <a:p>
            <a:r>
              <a:rPr lang="ru-RU" sz="1400" dirty="0" smtClean="0"/>
              <a:t>Даже казалось бы совершенно бесполезное зависание ребёнка в социальной сети может иметь положительные стороны, если ребёнок, к примеру, заинтересуется создателями этих самых социальных сетей – Павлом Дуровым (основатель </a:t>
            </a:r>
            <a:r>
              <a:rPr lang="ru-RU" sz="1400" dirty="0" err="1" smtClean="0"/>
              <a:t>Вконтакте</a:t>
            </a:r>
            <a:r>
              <a:rPr lang="ru-RU" sz="1400" dirty="0" smtClean="0"/>
              <a:t>) или Марком </a:t>
            </a:r>
            <a:r>
              <a:rPr lang="ru-RU" sz="1400" dirty="0" err="1" smtClean="0"/>
              <a:t>Цукербергом</a:t>
            </a:r>
            <a:r>
              <a:rPr lang="ru-RU" sz="1400" dirty="0" smtClean="0"/>
              <a:t> (основатель </a:t>
            </a:r>
            <a:r>
              <a:rPr lang="ru-RU" sz="1400" dirty="0" err="1" smtClean="0"/>
              <a:t>Facebook</a:t>
            </a:r>
            <a:r>
              <a:rPr lang="ru-RU" sz="1400" dirty="0" smtClean="0"/>
              <a:t>), изучит их биографию и мышление, захочет подражать им и овладеть их положительными качествами характера.</a:t>
            </a:r>
          </a:p>
          <a:p>
            <a:r>
              <a:rPr lang="ru-RU" sz="1400" dirty="0" smtClean="0"/>
              <a:t>И, как ни странно, </a:t>
            </a:r>
            <a:r>
              <a:rPr lang="ru-RU" sz="1400" dirty="0" err="1" smtClean="0"/>
              <a:t>интернет-угрозы</a:t>
            </a:r>
            <a:r>
              <a:rPr lang="ru-RU" sz="1400" dirty="0" smtClean="0"/>
              <a:t> также способны участвовать в просвещении детей. Например, вопрос ребёнка о какой-либо угрозе, заставит родителей отложить свои дела и пообщаться с ребёнком, объяснить ему, что такое, к примеру, спам и почему не стоит публиковать в интернете фото с номерами автомобилей и дорогим домашним ремонтом. Или почему не стоит нажимать на навязчивые всплывающие баннеры, чем это грозит.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вт 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2743200" cy="106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5616624" cy="584373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Теперь давайте поговорим о том, </a:t>
            </a:r>
            <a:r>
              <a:rPr lang="ru-RU" sz="1600" b="1" dirty="0" smtClean="0"/>
              <a:t>как же можно минимизировать вредное воздействие интернета на ребёнка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Во-первых, необходимо сразу же после покупки компьютера </a:t>
            </a:r>
            <a:r>
              <a:rPr lang="ru-RU" sz="1600" b="1" dirty="0" smtClean="0"/>
              <a:t>установить антивирусное программное обеспечение</a:t>
            </a:r>
            <a:r>
              <a:rPr lang="ru-RU" sz="1600" dirty="0" smtClean="0"/>
              <a:t>. Кстати, установить его нужно не только на компьютер, но и на смартфоны, планшеты и прочие </a:t>
            </a:r>
            <a:r>
              <a:rPr lang="ru-RU" sz="1600" dirty="0" err="1" smtClean="0"/>
              <a:t>гаджеты</a:t>
            </a:r>
            <a:r>
              <a:rPr lang="ru-RU" sz="1600" dirty="0" smtClean="0"/>
              <a:t>, к которым есть доступ у ребёнка.</a:t>
            </a:r>
          </a:p>
          <a:p>
            <a:r>
              <a:rPr lang="ru-RU" sz="1600" dirty="0" smtClean="0"/>
              <a:t>Следующий шаг – настройка </a:t>
            </a:r>
            <a:r>
              <a:rPr lang="ru-RU" sz="1600" dirty="0" err="1" smtClean="0"/>
              <a:t>веб-фильтров</a:t>
            </a:r>
            <a:r>
              <a:rPr lang="ru-RU" sz="1600" dirty="0" smtClean="0"/>
              <a:t> на домашнем роутере. Можно также воспользоваться довольно популярным сервисом </a:t>
            </a:r>
            <a:r>
              <a:rPr lang="ru-RU" sz="1600" u="sng" dirty="0" err="1" smtClean="0">
                <a:hlinkClick r:id="rId2" tooltip="Можно также воспользоваться довольно популярным сервисом OpenDNS"/>
              </a:rPr>
              <a:t>OpenDNS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Главное – не переборщите, оставив ребёнку лишь пару-тройку сайтов, касающихся учебной тематики. Даже </a:t>
            </a:r>
            <a:r>
              <a:rPr lang="ru-RU" sz="1600" dirty="0" err="1" smtClean="0"/>
              <a:t>World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Tanks</a:t>
            </a:r>
            <a:r>
              <a:rPr lang="ru-RU" sz="1600" dirty="0" smtClean="0"/>
              <a:t> может стать отличной мотивацией к учёбе, если доступ к этой популярной </a:t>
            </a:r>
            <a:r>
              <a:rPr lang="ru-RU" sz="1600" dirty="0" err="1" smtClean="0"/>
              <a:t>онлайн-игре</a:t>
            </a:r>
            <a:r>
              <a:rPr lang="ru-RU" sz="1600" dirty="0" smtClean="0"/>
              <a:t> будет открываться при условии, например, хороших оценок. А вот всякого рода </a:t>
            </a:r>
            <a:r>
              <a:rPr lang="ru-RU" sz="1600" dirty="0" err="1" smtClean="0"/>
              <a:t>онлайн-казино</a:t>
            </a:r>
            <a:r>
              <a:rPr lang="ru-RU" sz="1600" dirty="0" smtClean="0"/>
              <a:t>, клубы игры в покер или клубничку можно смело отправлять в </a:t>
            </a:r>
            <a:r>
              <a:rPr lang="ru-RU" sz="1600" dirty="0" err="1" smtClean="0"/>
              <a:t>бан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Также не стоит забывать и о средствах родительского контроля самой операционной системы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. Здесь Вы можете выбрать специальные настройки для детской учётной записи, например, ограничить продолжительность использования компьютера, определить, какие программы можно запускать, а какие нельзя, использовать фильтрацию сайтов.</a:t>
            </a:r>
          </a:p>
          <a:p>
            <a:endParaRPr lang="ru-RU" dirty="0"/>
          </a:p>
        </p:txBody>
      </p:sp>
      <p:pic>
        <p:nvPicPr>
          <p:cNvPr id="7" name="Содержимое 6" descr="ивт 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491880" cy="321297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0"/>
            <a:ext cx="2743200" cy="514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92696"/>
            <a:ext cx="3742184" cy="5555704"/>
          </a:xfrm>
        </p:spPr>
        <p:txBody>
          <a:bodyPr/>
          <a:lstStyle/>
          <a:p>
            <a:r>
              <a:rPr lang="ru-RU" sz="2400" b="1" dirty="0" smtClean="0"/>
              <a:t>Функцию родительского контроля</a:t>
            </a:r>
            <a:r>
              <a:rPr lang="ru-RU" sz="2400" dirty="0" smtClean="0"/>
              <a:t> можно найти, если последовательно перейти по следующему пути: Пуск – Панель управления – Учётные записи пользователей и семейная безопасность – Установка родительского контроля для всех пользователей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род 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844824"/>
            <a:ext cx="4406329" cy="250696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вт в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Но всё-таки основу </a:t>
            </a:r>
            <a:r>
              <a:rPr lang="ru-RU" sz="1800" dirty="0" err="1" smtClean="0">
                <a:solidFill>
                  <a:schemeClr val="tx1"/>
                </a:solidFill>
              </a:rPr>
              <a:t>интернет-безопасности</a:t>
            </a:r>
            <a:r>
              <a:rPr lang="ru-RU" sz="1800" dirty="0" smtClean="0">
                <a:solidFill>
                  <a:schemeClr val="tx1"/>
                </a:solidFill>
              </a:rPr>
              <a:t> ребёнка формируют вовсе не антивирусы или </a:t>
            </a:r>
            <a:r>
              <a:rPr lang="ru-RU" sz="1800" dirty="0" err="1" smtClean="0">
                <a:solidFill>
                  <a:schemeClr val="tx1"/>
                </a:solidFill>
              </a:rPr>
              <a:t>файерволы</a:t>
            </a:r>
            <a:r>
              <a:rPr lang="ru-RU" sz="1800" dirty="0" smtClean="0">
                <a:solidFill>
                  <a:schemeClr val="tx1"/>
                </a:solidFill>
              </a:rPr>
              <a:t>, а родительское воспитание, постоянное общение с ребёнком, которое бы было направлено на формирование правильного мышления и выработку у ребёнка правильных жизненных целей.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ивт в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550" y="1844824"/>
            <a:ext cx="6096000" cy="42297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вт в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Как правильно сидеть за компьютером?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ивт в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3999" cy="609329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0" y="2967335"/>
            <a:ext cx="87480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Уважаемые родители 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Внимательно относитесь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увлечениям учащихся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ваших любимых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908720"/>
            <a:ext cx="3094112" cy="53396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 секрет, что сегодня интернет проник почти в каждый дом и им пользуются все: и взрослые, и дети! На первый взгляд общение ребёнка с интернетом может ему здорово помочь в учёбе, решении каких-либо задач, его развитии и самореализации. Но так ли безоблачна эта картина общения? Или всё же интернет таит в себе скрытую угрозу для ребёнка и его психики? Давайте разберёмся более подробно в этом вопросе и рассмотрим различные аспекты влияния интернета на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ив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80728"/>
            <a:ext cx="3810000" cy="465375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вт в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75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36712"/>
            <a:ext cx="2743200" cy="5411688"/>
          </a:xfrm>
        </p:spPr>
        <p:txBody>
          <a:bodyPr/>
          <a:lstStyle/>
          <a:p>
            <a:r>
              <a:rPr lang="ru-RU" b="1" dirty="0" smtClean="0"/>
              <a:t>Вирусы – это наиболее распространённая угроза для детей</a:t>
            </a:r>
            <a:r>
              <a:rPr lang="ru-RU" dirty="0" smtClean="0"/>
              <a:t> в интернете. Опытный пользователь компьютера сразу же заметит, что новый видеоклип какого-либо известного исполнителя никак не может иметь расширение исполняемого файла *.</a:t>
            </a:r>
            <a:r>
              <a:rPr lang="ru-RU" dirty="0" err="1" smtClean="0"/>
              <a:t>exe</a:t>
            </a:r>
            <a:r>
              <a:rPr lang="ru-RU" dirty="0" smtClean="0"/>
              <a:t>, а письма с заголовками «Ваш почтовый адрес выиграл 1 000 000 долларов» лучше сразу же удалять, не открывая. Для детей, к сожалению, это совсем не очевидный факт, и его вполне понятное любопытство может дорого стоить родителям, когда, например, данными их пластиковых карт воспользуются, скажем, в Индонезии.</a:t>
            </a:r>
            <a:endParaRPr lang="ru-RU" dirty="0"/>
          </a:p>
        </p:txBody>
      </p:sp>
      <p:pic>
        <p:nvPicPr>
          <p:cNvPr id="5" name="Содержимое 4" descr="ивт к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48680"/>
            <a:ext cx="5389438" cy="568863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64704"/>
            <a:ext cx="3670176" cy="5483696"/>
          </a:xfrm>
        </p:spPr>
        <p:txBody>
          <a:bodyPr/>
          <a:lstStyle/>
          <a:p>
            <a:r>
              <a:rPr lang="ru-RU" dirty="0" smtClean="0"/>
              <a:t>На втором месте по значимости </a:t>
            </a:r>
            <a:r>
              <a:rPr lang="ru-RU" dirty="0" err="1" smtClean="0"/>
              <a:t>находится</a:t>
            </a:r>
            <a:r>
              <a:rPr lang="ru-RU" b="1" dirty="0" err="1" smtClean="0"/>
              <a:t>опасность</a:t>
            </a:r>
            <a:r>
              <a:rPr lang="ru-RU" b="1" dirty="0" smtClean="0"/>
              <a:t>, исходящая из социальных сетей</a:t>
            </a:r>
            <a:r>
              <a:rPr lang="ru-RU" dirty="0" smtClean="0"/>
              <a:t>. Как показывает статистика, </a:t>
            </a:r>
            <a:r>
              <a:rPr lang="ru-RU" b="1" dirty="0" smtClean="0"/>
              <a:t>не менее 20% детей</a:t>
            </a:r>
            <a:r>
              <a:rPr lang="ru-RU" dirty="0" smtClean="0"/>
              <a:t>, то есть, по сути, каждый </a:t>
            </a:r>
            <a:r>
              <a:rPr lang="ru-RU" dirty="0" err="1" smtClean="0"/>
              <a:t>пятый,</a:t>
            </a:r>
            <a:r>
              <a:rPr lang="ru-RU" b="1" dirty="0" err="1" smtClean="0"/>
              <a:t>получают</a:t>
            </a:r>
            <a:r>
              <a:rPr lang="ru-RU" b="1" dirty="0" smtClean="0"/>
              <a:t> раздражающие сообщения</a:t>
            </a:r>
            <a:r>
              <a:rPr lang="ru-RU" dirty="0" smtClean="0"/>
              <a:t> или </a:t>
            </a:r>
            <a:r>
              <a:rPr lang="ru-RU" dirty="0" err="1" smtClean="0"/>
              <a:t>даже</a:t>
            </a:r>
            <a:r>
              <a:rPr lang="ru-RU" b="1" dirty="0" err="1" smtClean="0"/>
              <a:t>прямые</a:t>
            </a:r>
            <a:r>
              <a:rPr lang="ru-RU" b="1" dirty="0" smtClean="0"/>
              <a:t> угрозы</a:t>
            </a:r>
            <a:r>
              <a:rPr lang="ru-RU" dirty="0" smtClean="0"/>
              <a:t> от посторонних людей. Но если взрослый человек, который пользуется социальной сетью, может в несколько кликов мышью заблокировать профиль обидчика и забыть о нем, то реакцию ребёнка на сообщение типа «Я до тебя ещё доберусь, пожалеешь, что родился на свет!» от незнакомого человека трудно предугадать.</a:t>
            </a:r>
          </a:p>
          <a:p>
            <a:r>
              <a:rPr lang="ru-RU" dirty="0" smtClean="0"/>
              <a:t>Кстати, маньякам в социальных сетях часто удаётся очень убедительно выдавать себя за парня из соседнего класса в школе, который желает познакомиться.</a:t>
            </a:r>
          </a:p>
          <a:p>
            <a:endParaRPr lang="ru-RU" dirty="0"/>
          </a:p>
        </p:txBody>
      </p:sp>
      <p:pic>
        <p:nvPicPr>
          <p:cNvPr id="5" name="Содержимое 4" descr="ивт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4716016" cy="5184576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вт 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22128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8640"/>
            <a:ext cx="3458344" cy="640871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Порнография</a:t>
            </a:r>
            <a:r>
              <a:rPr lang="ru-RU" sz="1800" dirty="0" smtClean="0"/>
              <a:t> – ещё один враг ребёнка, странствующего по интернету. Этот опасный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 можно нередко встретить даже на вполне приличных сайтах (мигающие </a:t>
            </a:r>
            <a:r>
              <a:rPr lang="ru-RU" sz="1800" dirty="0" err="1" smtClean="0"/>
              <a:t>партнерки</a:t>
            </a:r>
            <a:r>
              <a:rPr lang="ru-RU" sz="1800" dirty="0" smtClean="0"/>
              <a:t>, </a:t>
            </a:r>
            <a:r>
              <a:rPr lang="ru-RU" sz="1800" dirty="0" err="1" smtClean="0"/>
              <a:t>тизерная</a:t>
            </a:r>
            <a:r>
              <a:rPr lang="ru-RU" sz="1800" dirty="0" smtClean="0"/>
              <a:t> реклама, всплывающие баннеры). Однако психологи уверяют, что «клубничка» далеко не так опасна, как сцены жестокости или насилия, которых в интернете, к сожалению, великое множество. Причем эти сцены реальные – кровавые драки, избиения, издевательства и так далее. На это даже взрослые не могут спокойно смотреть, а что уже говорить о детской психике….</a:t>
            </a:r>
            <a:endParaRPr lang="ru-RU" sz="1800" dirty="0"/>
          </a:p>
        </p:txBody>
      </p:sp>
      <p:pic>
        <p:nvPicPr>
          <p:cNvPr id="9" name="Рисунок 8" descr="ивт 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60" r="5960"/>
          <a:stretch>
            <a:fillRect/>
          </a:stretch>
        </p:blipFill>
        <p:spPr>
          <a:xfrm rot="420000">
            <a:off x="4303564" y="455384"/>
            <a:ext cx="4618038" cy="393223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352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Но всё-таки основу интернет-безопасности ребёнка формируют вовсе не антивирусы или файерволы, а родительское воспитание, постоянное общение с ребёнком, которое бы было направлено на формирование правильного мышления и выработку у ребёнка правильных жизненных целей.</vt:lpstr>
      <vt:lpstr>Слайд 17</vt:lpstr>
      <vt:lpstr>Как правильно сидеть за компьютером?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OlegAser</cp:lastModifiedBy>
  <cp:revision>13</cp:revision>
  <dcterms:created xsi:type="dcterms:W3CDTF">2015-05-17T18:03:11Z</dcterms:created>
  <dcterms:modified xsi:type="dcterms:W3CDTF">2016-09-08T03:27:48Z</dcterms:modified>
</cp:coreProperties>
</file>